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308" r:id="rId3"/>
    <p:sldId id="280" r:id="rId4"/>
    <p:sldId id="271" r:id="rId5"/>
    <p:sldId id="272" r:id="rId6"/>
    <p:sldId id="274" r:id="rId7"/>
    <p:sldId id="275" r:id="rId8"/>
    <p:sldId id="277" r:id="rId9"/>
    <p:sldId id="279" r:id="rId10"/>
    <p:sldId id="282" r:id="rId11"/>
    <p:sldId id="283" r:id="rId12"/>
    <p:sldId id="305" r:id="rId13"/>
    <p:sldId id="3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ran GORE" initials="TG" lastIdx="1" clrIdx="0">
    <p:extLst>
      <p:ext uri="{19B8F6BF-5375-455C-9EA6-DF929625EA0E}">
        <p15:presenceInfo xmlns:p15="http://schemas.microsoft.com/office/powerpoint/2012/main" userId="Turan GO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414"/>
    <a:srgbClr val="282F39"/>
    <a:srgbClr val="007A7D"/>
    <a:srgbClr val="CB1B4A"/>
    <a:srgbClr val="074D67"/>
    <a:srgbClr val="42AFB6"/>
    <a:srgbClr val="C2C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46" autoAdjust="0"/>
    <p:restoredTop sz="94669" autoAdjust="0"/>
  </p:normalViewPr>
  <p:slideViewPr>
    <p:cSldViewPr snapToGrid="0">
      <p:cViewPr varScale="1">
        <p:scale>
          <a:sx n="73" d="100"/>
          <a:sy n="73" d="100"/>
        </p:scale>
        <p:origin x="1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2C506-B39F-4465-9D25-DB26CB3201AE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DD45F-729D-416F-9F97-0BE31A73F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364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4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0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0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6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5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hyperlink" Target="http://etwinning.meb.gov.t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retwinning@gmail.com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6.jpeg"/><Relationship Id="rId10" Type="http://schemas.openxmlformats.org/officeDocument/2006/relationships/image" Target="../media/image27.png"/><Relationship Id="rId4" Type="http://schemas.openxmlformats.org/officeDocument/2006/relationships/image" Target="../media/image4.jpe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00"/>
          <a:stretch/>
        </p:blipFill>
        <p:spPr>
          <a:xfrm>
            <a:off x="0" y="1"/>
            <a:ext cx="12192000" cy="1421394"/>
          </a:xfrm>
          <a:prstGeom prst="rect">
            <a:avLst/>
          </a:prstGeom>
        </p:spPr>
      </p:pic>
      <p:sp>
        <p:nvSpPr>
          <p:cNvPr id="11" name="Alt Başlık 2"/>
          <p:cNvSpPr>
            <a:spLocks noGrp="1"/>
          </p:cNvSpPr>
          <p:nvPr>
            <p:ph type="subTitle" idx="1"/>
          </p:nvPr>
        </p:nvSpPr>
        <p:spPr>
          <a:xfrm>
            <a:off x="1523999" y="3542692"/>
            <a:ext cx="9575549" cy="1970868"/>
          </a:xfrm>
        </p:spPr>
        <p:txBody>
          <a:bodyPr>
            <a:normAutofit lnSpcReduction="10000"/>
          </a:bodyPr>
          <a:lstStyle/>
          <a:p>
            <a:r>
              <a:rPr lang="tr-TR" sz="3600" dirty="0" err="1" smtClean="0">
                <a:solidFill>
                  <a:srgbClr val="002060"/>
                </a:solidFill>
                <a:latin typeface="Adobe Garamond Pro Bold" panose="02020702060506020403" pitchFamily="18" charset="-94"/>
              </a:rPr>
              <a:t>eTwinning</a:t>
            </a:r>
            <a:r>
              <a:rPr lang="tr-TR" sz="3600" dirty="0" smtClean="0">
                <a:solidFill>
                  <a:srgbClr val="002060"/>
                </a:solidFill>
                <a:latin typeface="Adobe Garamond Pro Bold" panose="02020702060506020403" pitchFamily="18" charset="-94"/>
              </a:rPr>
              <a:t> Okulu</a:t>
            </a:r>
            <a:r>
              <a:rPr lang="tr-TR" sz="3600" dirty="0">
                <a:solidFill>
                  <a:srgbClr val="002060"/>
                </a:solidFill>
                <a:latin typeface="Adobe Garamond Pro Bold" panose="02020702060506020403" pitchFamily="18" charset="-94"/>
              </a:rPr>
              <a:t/>
            </a:r>
            <a:br>
              <a:rPr lang="tr-TR" sz="3600" dirty="0">
                <a:solidFill>
                  <a:srgbClr val="002060"/>
                </a:solidFill>
                <a:latin typeface="Adobe Garamond Pro Bold" panose="02020702060506020403" pitchFamily="18" charset="-94"/>
              </a:rPr>
            </a:br>
            <a:endParaRPr lang="tr-TR" sz="3600" dirty="0">
              <a:solidFill>
                <a:srgbClr val="002060"/>
              </a:solidFill>
              <a:latin typeface="Adobe Garamond Pro Bold" panose="02020702060506020403" pitchFamily="18" charset="-94"/>
            </a:endParaRPr>
          </a:p>
          <a:p>
            <a:r>
              <a:rPr lang="tr-TR" sz="2800" b="1" dirty="0" smtClean="0">
                <a:solidFill>
                  <a:srgbClr val="002060"/>
                </a:solidFill>
                <a:latin typeface="Adobe Caslon Pro" panose="0205050205050A020403" pitchFamily="18" charset="-94"/>
                <a:cs typeface="Adobe Devanagari" panose="02040503050201020203" pitchFamily="18" charset="0"/>
              </a:rPr>
              <a:t>Turan GÖRE</a:t>
            </a:r>
            <a:r>
              <a:rPr lang="tr-TR" sz="2800" b="1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tr-TR" sz="2800" b="1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tr-TR" sz="2800" b="1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eTwinning Türkiye Ulusal Destek Servisi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28BAC8BC-6154-4F4B-AACB-FB32315C21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5"/>
          <a:stretch/>
        </p:blipFill>
        <p:spPr>
          <a:xfrm>
            <a:off x="0" y="5124263"/>
            <a:ext cx="12192000" cy="173373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D483E70-FE80-4F64-9CB7-6B70A55A5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8" t="25281" r="28639" b="43234"/>
          <a:stretch/>
        </p:blipFill>
        <p:spPr>
          <a:xfrm>
            <a:off x="4747034" y="2132092"/>
            <a:ext cx="2697932" cy="1174192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36A977F-60EE-4A81-B271-BCF27A1C87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3980" r="25396" b="5122"/>
          <a:stretch/>
        </p:blipFill>
        <p:spPr>
          <a:xfrm>
            <a:off x="90534" y="6080425"/>
            <a:ext cx="633743" cy="644036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12FACA47-F261-44E9-A8CB-9949962EDF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42" b="14497"/>
          <a:stretch/>
        </p:blipFill>
        <p:spPr>
          <a:xfrm>
            <a:off x="5423025" y="1043047"/>
            <a:ext cx="1593411" cy="1104805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2CB6A245-0B07-438D-ABEE-8D8C0F299A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6" b="23776"/>
          <a:stretch/>
        </p:blipFill>
        <p:spPr>
          <a:xfrm>
            <a:off x="851023" y="6189921"/>
            <a:ext cx="1577189" cy="4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1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/>
          <p:cNvPicPr/>
          <p:nvPr/>
        </p:nvPicPr>
        <p:blipFill rotWithShape="1">
          <a:blip r:embed="rId2"/>
          <a:srcRect l="13694" t="21476" r="64387" b="19889"/>
          <a:stretch/>
        </p:blipFill>
        <p:spPr bwMode="auto">
          <a:xfrm>
            <a:off x="1" y="67252"/>
            <a:ext cx="6217920" cy="5684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1" y="67252"/>
            <a:ext cx="5829993" cy="5389054"/>
          </a:xfrm>
          <a:prstGeom prst="rect">
            <a:avLst/>
          </a:prstGeom>
        </p:spPr>
      </p:pic>
      <p:cxnSp>
        <p:nvCxnSpPr>
          <p:cNvPr id="11" name="Düz Bağlayıcı 10"/>
          <p:cNvCxnSpPr/>
          <p:nvPr/>
        </p:nvCxnSpPr>
        <p:spPr>
          <a:xfrm flipH="1">
            <a:off x="6217921" y="67252"/>
            <a:ext cx="57912" cy="56843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/>
          <p:cNvSpPr txBox="1"/>
          <p:nvPr/>
        </p:nvSpPr>
        <p:spPr>
          <a:xfrm>
            <a:off x="1894083" y="4428041"/>
            <a:ext cx="165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2019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6623227" y="4634445"/>
            <a:ext cx="165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2020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1490472" y="6097798"/>
            <a:ext cx="9125712" cy="462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rgbClr val="FF0000"/>
                </a:solidFill>
              </a:rPr>
              <a:t>2020 yılı başvurusunda 3. Bölümde yer alan 13. soru kaldırılmıştır. </a:t>
            </a:r>
          </a:p>
        </p:txBody>
      </p:sp>
    </p:spTree>
    <p:extLst>
      <p:ext uri="{BB962C8B-B14F-4D97-AF65-F5344CB8AC3E}">
        <p14:creationId xmlns:p14="http://schemas.microsoft.com/office/powerpoint/2010/main" val="2243671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/>
          <p:nvPr/>
        </p:nvPicPr>
        <p:blipFill rotWithShape="1">
          <a:blip r:embed="rId2"/>
          <a:srcRect l="13922" t="7526" r="64015" b="2570"/>
          <a:stretch/>
        </p:blipFill>
        <p:spPr bwMode="auto">
          <a:xfrm>
            <a:off x="102468" y="79964"/>
            <a:ext cx="5895995" cy="4629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375" y="2240"/>
            <a:ext cx="6135625" cy="6023656"/>
          </a:xfrm>
          <a:prstGeom prst="rect">
            <a:avLst/>
          </a:prstGeom>
        </p:spPr>
      </p:pic>
      <p:cxnSp>
        <p:nvCxnSpPr>
          <p:cNvPr id="12" name="Düz Bağlayıcı 11"/>
          <p:cNvCxnSpPr/>
          <p:nvPr/>
        </p:nvCxnSpPr>
        <p:spPr>
          <a:xfrm flipH="1">
            <a:off x="5998463" y="79964"/>
            <a:ext cx="57912" cy="56843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3878330" y="1474529"/>
            <a:ext cx="165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2019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9969931" y="2275795"/>
            <a:ext cx="165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2020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17" name="Resim 16"/>
          <p:cNvPicPr/>
          <p:nvPr/>
        </p:nvPicPr>
        <p:blipFill rotWithShape="1">
          <a:blip r:embed="rId4"/>
          <a:srcRect l="19317" t="9408" r="64279" b="57667"/>
          <a:stretch/>
        </p:blipFill>
        <p:spPr bwMode="auto">
          <a:xfrm>
            <a:off x="1522163" y="4722591"/>
            <a:ext cx="3183079" cy="2083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Dikdörtgen 17"/>
          <p:cNvSpPr/>
          <p:nvPr/>
        </p:nvSpPr>
        <p:spPr>
          <a:xfrm>
            <a:off x="5532153" y="6103620"/>
            <a:ext cx="6272784" cy="68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rgbClr val="FF0000"/>
                </a:solidFill>
              </a:rPr>
              <a:t>2020 yılı başvurusunda 4. Bölümde yer alan 15. ve 17. sorular kaldırılmıştır. </a:t>
            </a:r>
          </a:p>
        </p:txBody>
      </p:sp>
    </p:spTree>
    <p:extLst>
      <p:ext uri="{BB962C8B-B14F-4D97-AF65-F5344CB8AC3E}">
        <p14:creationId xmlns:p14="http://schemas.microsoft.com/office/powerpoint/2010/main" val="3353756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3DCA80B7-EBDA-4FE3-92CC-BC6FFA81499A}"/>
              </a:ext>
            </a:extLst>
          </p:cNvPr>
          <p:cNvSpPr txBox="1"/>
          <p:nvPr/>
        </p:nvSpPr>
        <p:spPr>
          <a:xfrm>
            <a:off x="-2424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http://etwinning.meb.gov.tr</a:t>
            </a:r>
          </a:p>
        </p:txBody>
      </p:sp>
      <p:sp>
        <p:nvSpPr>
          <p:cNvPr id="34" name="Rectangle 70"/>
          <p:cNvSpPr>
            <a:spLocks noChangeArrowheads="1"/>
          </p:cNvSpPr>
          <p:nvPr/>
        </p:nvSpPr>
        <p:spPr bwMode="auto">
          <a:xfrm>
            <a:off x="-2424" y="579316"/>
            <a:ext cx="12192000" cy="45719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6" y="102820"/>
            <a:ext cx="1643361" cy="422158"/>
          </a:xfrm>
          <a:prstGeom prst="rect">
            <a:avLst/>
          </a:prstGeom>
        </p:spPr>
      </p:pic>
      <p:sp>
        <p:nvSpPr>
          <p:cNvPr id="36" name="Rectangle 70"/>
          <p:cNvSpPr>
            <a:spLocks noChangeArrowheads="1"/>
          </p:cNvSpPr>
          <p:nvPr/>
        </p:nvSpPr>
        <p:spPr bwMode="auto">
          <a:xfrm>
            <a:off x="0" y="6447243"/>
            <a:ext cx="12192000" cy="45719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72" y="0"/>
            <a:ext cx="592555" cy="59255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043" y="175926"/>
            <a:ext cx="1181995" cy="262986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271962" y="828704"/>
            <a:ext cx="11484608" cy="5432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u="sng" dirty="0">
                <a:solidFill>
                  <a:srgbClr val="FF0000"/>
                </a:solidFill>
              </a:rPr>
              <a:t>NOTLAR: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2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Genel olarak Başvuru Formunda başlıklar ve içerik aynı kalmıştır fakat bazı bölümlerde soru sayısı azaltılmıştır.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2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2020 yılında bir önceki yıla göre cevaplanması gereken soru sayısı 17’den 8’e düşmüştür.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2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2019 yılında öğretmenler formda eksik bilgileri kendileri doldururken 2020 yılında sistem tüm bu bilgileri otomatik olarak forma yansıtmaktadır.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2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2020 yılında yüklenecek belge sayısı da soru sayısıyla doğru orantılı olarak azalmıştır. Bu sayede öğretmenler daha az kanıtlayıcı belge yükleyeceklerdir.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2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Öğretmenler sistem tarafından uyarı veren sorularda ( örneğin 6.soru Mesleki Gelişim </a:t>
            </a:r>
            <a:r>
              <a:rPr lang="tr-TR" sz="20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Etkinliği’ne</a:t>
            </a:r>
            <a:r>
              <a:rPr lang="tr-TR" sz="2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okuldan hiçbir öğretmen katılmamışsa en kısa sürede katılmalıdır. ) 7 Şubat 2020’ye kadar düzenleyip başvurusunu tamamlayabilir.</a:t>
            </a:r>
          </a:p>
        </p:txBody>
      </p:sp>
    </p:spTree>
    <p:extLst>
      <p:ext uri="{BB962C8B-B14F-4D97-AF65-F5344CB8AC3E}">
        <p14:creationId xmlns:p14="http://schemas.microsoft.com/office/powerpoint/2010/main" val="2646648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00"/>
          <a:stretch/>
        </p:blipFill>
        <p:spPr>
          <a:xfrm>
            <a:off x="0" y="1"/>
            <a:ext cx="12192000" cy="1421394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28BAC8BC-6154-4F4B-AACB-FB32315C21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5"/>
          <a:stretch/>
        </p:blipFill>
        <p:spPr>
          <a:xfrm>
            <a:off x="0" y="5124263"/>
            <a:ext cx="12192000" cy="1733737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F36A977F-60EE-4A81-B271-BCF27A1C87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3980" r="25396" b="5122"/>
          <a:stretch/>
        </p:blipFill>
        <p:spPr>
          <a:xfrm>
            <a:off x="90534" y="6080425"/>
            <a:ext cx="633743" cy="644036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2CB6A245-0B07-438D-ABEE-8D8C0F299A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6" b="23776"/>
          <a:stretch/>
        </p:blipFill>
        <p:spPr>
          <a:xfrm>
            <a:off x="851023" y="6189921"/>
            <a:ext cx="1577189" cy="443150"/>
          </a:xfrm>
          <a:prstGeom prst="rect">
            <a:avLst/>
          </a:prstGeom>
        </p:spPr>
      </p:pic>
      <p:sp>
        <p:nvSpPr>
          <p:cNvPr id="27" name="Shape 531">
            <a:extLst>
              <a:ext uri="{FF2B5EF4-FFF2-40B4-BE49-F238E27FC236}">
                <a16:creationId xmlns:a16="http://schemas.microsoft.com/office/drawing/2014/main" id="{85B71A3B-89DD-4066-B992-3C7E37C29FCF}"/>
              </a:ext>
            </a:extLst>
          </p:cNvPr>
          <p:cNvSpPr txBox="1">
            <a:spLocks/>
          </p:cNvSpPr>
          <p:nvPr/>
        </p:nvSpPr>
        <p:spPr>
          <a:xfrm>
            <a:off x="3215886" y="1979873"/>
            <a:ext cx="5760228" cy="104381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230871"/>
              </a:buClr>
              <a:buSzPct val="25000"/>
              <a:buFont typeface="Arial"/>
              <a:buNone/>
            </a:pPr>
            <a:r>
              <a:rPr lang="tr-TR" sz="6600" b="1" dirty="0">
                <a:solidFill>
                  <a:srgbClr val="230871"/>
                </a:solidFill>
                <a:latin typeface="Adobe Garamond Pro Bold" panose="02020702060506020403" pitchFamily="18" charset="-94"/>
                <a:ea typeface="Libre Baskerville"/>
                <a:cs typeface="Times New Roman" panose="02020603050405020304" pitchFamily="18" charset="0"/>
                <a:sym typeface="Libre Baskerville"/>
              </a:rPr>
              <a:t>Teşekkürler</a:t>
            </a:r>
          </a:p>
        </p:txBody>
      </p:sp>
      <p:sp>
        <p:nvSpPr>
          <p:cNvPr id="28" name="Shape 532">
            <a:extLst>
              <a:ext uri="{FF2B5EF4-FFF2-40B4-BE49-F238E27FC236}">
                <a16:creationId xmlns:a16="http://schemas.microsoft.com/office/drawing/2014/main" id="{26596951-0A61-4608-A7BD-788E53E9C8AF}"/>
              </a:ext>
            </a:extLst>
          </p:cNvPr>
          <p:cNvSpPr txBox="1"/>
          <p:nvPr/>
        </p:nvSpPr>
        <p:spPr>
          <a:xfrm>
            <a:off x="9007276" y="3981156"/>
            <a:ext cx="2496891" cy="3916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tr-TR" sz="1800" b="1" i="0" strike="noStrike" cap="none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  <a:sym typeface="Arial"/>
              </a:rPr>
              <a:t>tretwinning@gmail.com</a:t>
            </a:r>
            <a:endParaRPr lang="tr-TR" sz="1800" b="1" i="0" strike="noStrike" cap="none" dirty="0">
              <a:solidFill>
                <a:schemeClr val="tx1"/>
              </a:solidFill>
              <a:latin typeface="+mn-lt"/>
              <a:cs typeface="Times New Roman" panose="02020603050405020304" pitchFamily="18" charset="0"/>
              <a:sym typeface="Arial"/>
              <a:hlinkClick r:id="rId6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tr-TR" sz="1401" b="1" i="0" u="none" strike="noStrike" cap="none" dirty="0">
                <a:solidFill>
                  <a:srgbClr val="000000"/>
                </a:solidFill>
                <a:sym typeface="Arial"/>
              </a:rPr>
              <a:t> </a:t>
            </a:r>
          </a:p>
        </p:txBody>
      </p:sp>
      <p:sp>
        <p:nvSpPr>
          <p:cNvPr id="29" name="Shape 536">
            <a:extLst>
              <a:ext uri="{FF2B5EF4-FFF2-40B4-BE49-F238E27FC236}">
                <a16:creationId xmlns:a16="http://schemas.microsoft.com/office/drawing/2014/main" id="{9B9006EB-A0BF-44AB-9469-C77BCA71BB2C}"/>
              </a:ext>
            </a:extLst>
          </p:cNvPr>
          <p:cNvSpPr/>
          <p:nvPr/>
        </p:nvSpPr>
        <p:spPr>
          <a:xfrm>
            <a:off x="-1254411" y="5060759"/>
            <a:ext cx="1370292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25000"/>
              <a:buFont typeface="Arial"/>
              <a:buNone/>
            </a:pPr>
            <a:r>
              <a:rPr lang="tr-TR" sz="2400" b="1" i="0" strike="noStrike" cap="none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  <a:sym typeface="Arial"/>
              </a:rPr>
              <a:t>http://etwinning.meb.gov.tr| http://etwinningonline.eba.gov.tr</a:t>
            </a:r>
            <a:endParaRPr lang="tr-TR" sz="2400" b="1" i="0" strike="noStrike" cap="none" dirty="0">
              <a:solidFill>
                <a:srgbClr val="002060"/>
              </a:solidFill>
              <a:latin typeface="+mn-lt"/>
              <a:cs typeface="Times New Roman" panose="02020603050405020304" pitchFamily="18" charset="0"/>
              <a:sym typeface="Arial"/>
              <a:hlinkClick r:id="rId7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9180CF8E-4EEB-444D-8317-2E8B27A7FA24}"/>
              </a:ext>
            </a:extLst>
          </p:cNvPr>
          <p:cNvSpPr/>
          <p:nvPr/>
        </p:nvSpPr>
        <p:spPr>
          <a:xfrm>
            <a:off x="1439028" y="3974240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tr-TR" sz="1800" b="1" dirty="0">
                <a:latin typeface="+mn-lt"/>
                <a:cs typeface="Times New Roman" panose="02020603050405020304" pitchFamily="18" charset="0"/>
              </a:rPr>
              <a:t>eTwinning Türkiye </a:t>
            </a: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29375869-FC85-4994-8817-0EE2B07D9EC0}"/>
              </a:ext>
            </a:extLst>
          </p:cNvPr>
          <p:cNvSpPr/>
          <p:nvPr/>
        </p:nvSpPr>
        <p:spPr>
          <a:xfrm>
            <a:off x="5290331" y="3972101"/>
            <a:ext cx="1611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tr-TR" sz="1800" b="1" dirty="0">
                <a:latin typeface="+mn-lt"/>
                <a:cs typeface="Times New Roman" panose="02020603050405020304" pitchFamily="18" charset="0"/>
              </a:rPr>
              <a:t>@</a:t>
            </a:r>
            <a:r>
              <a:rPr lang="tr-TR" sz="1800" b="1" dirty="0" err="1">
                <a:latin typeface="+mn-lt"/>
                <a:cs typeface="Times New Roman" panose="02020603050405020304" pitchFamily="18" charset="0"/>
              </a:rPr>
              <a:t>tretwinning</a:t>
            </a:r>
            <a:r>
              <a:rPr lang="tr-TR" sz="1800" b="1" dirty="0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2" name="Resim 31">
            <a:extLst>
              <a:ext uri="{FF2B5EF4-FFF2-40B4-BE49-F238E27FC236}">
                <a16:creationId xmlns:a16="http://schemas.microsoft.com/office/drawing/2014/main" id="{4BF41AA1-1E68-44D5-B15F-57B173C1BB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94" y="3757292"/>
            <a:ext cx="839337" cy="839337"/>
          </a:xfrm>
          <a:prstGeom prst="rect">
            <a:avLst/>
          </a:prstGeom>
        </p:spPr>
      </p:pic>
      <p:pic>
        <p:nvPicPr>
          <p:cNvPr id="33" name="Resim 32">
            <a:extLst>
              <a:ext uri="{FF2B5EF4-FFF2-40B4-BE49-F238E27FC236}">
                <a16:creationId xmlns:a16="http://schemas.microsoft.com/office/drawing/2014/main" id="{0E33F49E-7F79-40A3-8807-676513F6F8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3741079"/>
            <a:ext cx="831376" cy="831376"/>
          </a:xfrm>
          <a:prstGeom prst="rect">
            <a:avLst/>
          </a:prstGeom>
        </p:spPr>
      </p:pic>
      <p:pic>
        <p:nvPicPr>
          <p:cNvPr id="35" name="Resim 34">
            <a:extLst>
              <a:ext uri="{FF2B5EF4-FFF2-40B4-BE49-F238E27FC236}">
                <a16:creationId xmlns:a16="http://schemas.microsoft.com/office/drawing/2014/main" id="{E9F30D32-E205-43E6-8037-4D775890ED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34" y="3614161"/>
            <a:ext cx="1125598" cy="1125598"/>
          </a:xfrm>
          <a:prstGeom prst="rect">
            <a:avLst/>
          </a:prstGeom>
        </p:spPr>
      </p:pic>
      <p:pic>
        <p:nvPicPr>
          <p:cNvPr id="37" name="Resim 36">
            <a:extLst>
              <a:ext uri="{FF2B5EF4-FFF2-40B4-BE49-F238E27FC236}">
                <a16:creationId xmlns:a16="http://schemas.microsoft.com/office/drawing/2014/main" id="{944F950D-4DDA-48B5-A19E-F9C03FCFCE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47" y="6195760"/>
            <a:ext cx="1457702" cy="43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9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0A9C50-B290-4C30-A65A-9D7AB111D154}"/>
              </a:ext>
            </a:extLst>
          </p:cNvPr>
          <p:cNvSpPr txBox="1"/>
          <p:nvPr/>
        </p:nvSpPr>
        <p:spPr>
          <a:xfrm>
            <a:off x="341985" y="4326666"/>
            <a:ext cx="1149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>
                <a:solidFill>
                  <a:srgbClr val="C00000"/>
                </a:solidFill>
              </a:rPr>
              <a:t>2019 ile 2020 Kıyaslama</a:t>
            </a:r>
            <a:endParaRPr lang="en-GB" sz="4800" b="1" dirty="0">
              <a:solidFill>
                <a:srgbClr val="C00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CA80B7-EBDA-4FE3-92CC-BC6FFA81499A}"/>
              </a:ext>
            </a:extLst>
          </p:cNvPr>
          <p:cNvSpPr txBox="1"/>
          <p:nvPr/>
        </p:nvSpPr>
        <p:spPr>
          <a:xfrm>
            <a:off x="-1" y="6528816"/>
            <a:ext cx="12177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http://etwinning.meb.gov.tr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4" name="Rectangle 70"/>
          <p:cNvSpPr>
            <a:spLocks noChangeArrowheads="1"/>
          </p:cNvSpPr>
          <p:nvPr/>
        </p:nvSpPr>
        <p:spPr bwMode="auto">
          <a:xfrm>
            <a:off x="-1" y="592555"/>
            <a:ext cx="12192000" cy="45719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4" y="30195"/>
            <a:ext cx="1643361" cy="493504"/>
          </a:xfrm>
          <a:prstGeom prst="rect">
            <a:avLst/>
          </a:prstGeom>
        </p:spPr>
      </p:pic>
      <p:sp>
        <p:nvSpPr>
          <p:cNvPr id="36" name="Rectangle 70"/>
          <p:cNvSpPr>
            <a:spLocks noChangeArrowheads="1"/>
          </p:cNvSpPr>
          <p:nvPr/>
        </p:nvSpPr>
        <p:spPr bwMode="auto">
          <a:xfrm>
            <a:off x="0" y="6475968"/>
            <a:ext cx="12192000" cy="45719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37" name="Picture 2" descr="C:\Users\aaa\Desktop\Yeni klasör\etw-school_highligh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72" y="660275"/>
            <a:ext cx="3343970" cy="342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72" y="0"/>
            <a:ext cx="592555" cy="592555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043" y="175926"/>
            <a:ext cx="1181995" cy="26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2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3DCA80B7-EBDA-4FE3-92CC-BC6FFA81499A}"/>
              </a:ext>
            </a:extLst>
          </p:cNvPr>
          <p:cNvSpPr txBox="1"/>
          <p:nvPr/>
        </p:nvSpPr>
        <p:spPr>
          <a:xfrm>
            <a:off x="-2424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http://etwinning.meb.gov.tr</a:t>
            </a:r>
          </a:p>
        </p:txBody>
      </p:sp>
      <p:sp>
        <p:nvSpPr>
          <p:cNvPr id="34" name="Rectangle 70"/>
          <p:cNvSpPr>
            <a:spLocks noChangeArrowheads="1"/>
          </p:cNvSpPr>
          <p:nvPr/>
        </p:nvSpPr>
        <p:spPr bwMode="auto">
          <a:xfrm>
            <a:off x="-2424" y="579316"/>
            <a:ext cx="12192000" cy="45719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6" y="102820"/>
            <a:ext cx="1643361" cy="422158"/>
          </a:xfrm>
          <a:prstGeom prst="rect">
            <a:avLst/>
          </a:prstGeom>
        </p:spPr>
      </p:pic>
      <p:sp>
        <p:nvSpPr>
          <p:cNvPr id="36" name="Rectangle 70"/>
          <p:cNvSpPr>
            <a:spLocks noChangeArrowheads="1"/>
          </p:cNvSpPr>
          <p:nvPr/>
        </p:nvSpPr>
        <p:spPr bwMode="auto">
          <a:xfrm>
            <a:off x="0" y="6447243"/>
            <a:ext cx="12192000" cy="45719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72" y="0"/>
            <a:ext cx="592555" cy="59255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043" y="175926"/>
            <a:ext cx="1181995" cy="26298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62099" y="1026320"/>
            <a:ext cx="58525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2019</a:t>
            </a:r>
          </a:p>
          <a:p>
            <a:pPr algn="ctr"/>
            <a:r>
              <a:rPr lang="tr-TR" sz="2400" dirty="0" err="1" smtClean="0"/>
              <a:t>eTwinning</a:t>
            </a:r>
            <a:r>
              <a:rPr lang="tr-TR" sz="2400" dirty="0" smtClean="0"/>
              <a:t> </a:t>
            </a:r>
            <a:r>
              <a:rPr lang="tr-TR" sz="2400" dirty="0"/>
              <a:t>Okul Etiketi başvuru sürecindeki önemli tarihler </a:t>
            </a:r>
            <a:endParaRPr lang="tr-TR" dirty="0"/>
          </a:p>
          <a:p>
            <a:endParaRPr lang="tr-TR" b="1" dirty="0">
              <a:solidFill>
                <a:srgbClr val="C00000"/>
              </a:solidFill>
            </a:endParaRPr>
          </a:p>
          <a:p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9 Kasım 2018 </a:t>
            </a:r>
            <a:r>
              <a:rPr lang="tr-TR" dirty="0"/>
              <a:t>- 1. aşama </a:t>
            </a:r>
            <a:r>
              <a:rPr lang="tr-TR" dirty="0" smtClean="0"/>
              <a:t>( süreç </a:t>
            </a:r>
            <a:r>
              <a:rPr lang="tr-TR" dirty="0"/>
              <a:t>ve uygulamaların </a:t>
            </a:r>
            <a:r>
              <a:rPr lang="tr-TR" dirty="0" smtClean="0"/>
              <a:t>açılması )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9 Kasım - 14 Aralık 2018 </a:t>
            </a:r>
            <a:r>
              <a:rPr lang="tr-TR" dirty="0"/>
              <a:t>– eTwinning Okulu olma şartları taşıdığını düşünen okullar için itiraz süreci</a:t>
            </a:r>
          </a:p>
          <a:p>
            <a:pPr>
              <a:lnSpc>
                <a:spcPct val="150000"/>
              </a:lnSpc>
            </a:pPr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15 Şubat 2019 </a:t>
            </a:r>
            <a:r>
              <a:rPr lang="tr-TR" dirty="0"/>
              <a:t>- Gece yarısında başvuruların kapanması</a:t>
            </a:r>
          </a:p>
          <a:p>
            <a:pPr>
              <a:lnSpc>
                <a:spcPct val="150000"/>
              </a:lnSpc>
            </a:pPr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15 Şubat - 29 Mart 2019 </a:t>
            </a:r>
            <a:r>
              <a:rPr lang="tr-TR" dirty="0"/>
              <a:t>– Ulusal Destek Servisi kontrol ve doğrulama süresi</a:t>
            </a:r>
          </a:p>
          <a:p>
            <a:pPr>
              <a:lnSpc>
                <a:spcPct val="150000"/>
              </a:lnSpc>
            </a:pPr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1 Nisan'dan sonra </a:t>
            </a:r>
            <a:r>
              <a:rPr lang="tr-TR" dirty="0"/>
              <a:t>- eTwinning Okulu </a:t>
            </a:r>
            <a:r>
              <a:rPr lang="tr-TR" dirty="0" err="1"/>
              <a:t>ünvanı</a:t>
            </a:r>
            <a:r>
              <a:rPr lang="tr-TR" dirty="0"/>
              <a:t> almaya hak kazanan okulların açıklanması</a:t>
            </a:r>
          </a:p>
          <a:p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6114627" y="980580"/>
            <a:ext cx="585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2020</a:t>
            </a:r>
            <a:endParaRPr lang="tr-TR" sz="2400" dirty="0"/>
          </a:p>
          <a:p>
            <a:pPr algn="ctr"/>
            <a:r>
              <a:rPr lang="tr-TR" sz="2400" dirty="0" err="1"/>
              <a:t>eTwinning</a:t>
            </a:r>
            <a:r>
              <a:rPr lang="tr-TR" sz="2400" dirty="0"/>
              <a:t> Okul Etiketi başvuru sürecindeki önemli tarihler </a:t>
            </a:r>
          </a:p>
          <a:p>
            <a:endParaRPr lang="tr-TR" b="1" dirty="0">
              <a:solidFill>
                <a:srgbClr val="C00000"/>
              </a:solidFill>
            </a:endParaRPr>
          </a:p>
          <a:p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4 </a:t>
            </a:r>
            <a:r>
              <a:rPr lang="tr-TR" b="1" dirty="0">
                <a:solidFill>
                  <a:srgbClr val="FF0000"/>
                </a:solidFill>
              </a:rPr>
              <a:t>Kasım </a:t>
            </a:r>
            <a:r>
              <a:rPr lang="tr-TR" b="1" dirty="0" smtClean="0">
                <a:solidFill>
                  <a:srgbClr val="FF0000"/>
                </a:solidFill>
              </a:rPr>
              <a:t>2019</a:t>
            </a:r>
            <a:r>
              <a:rPr lang="tr-TR" dirty="0" smtClean="0"/>
              <a:t>- </a:t>
            </a:r>
            <a:r>
              <a:rPr lang="tr-TR" dirty="0"/>
              <a:t>1. aşama </a:t>
            </a:r>
            <a:r>
              <a:rPr lang="tr-TR" dirty="0" smtClean="0"/>
              <a:t>( süreç </a:t>
            </a:r>
            <a:r>
              <a:rPr lang="tr-TR" dirty="0"/>
              <a:t>ve uygulamaların </a:t>
            </a:r>
            <a:r>
              <a:rPr lang="tr-TR" dirty="0" smtClean="0"/>
              <a:t>açılması )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> 7 </a:t>
            </a:r>
            <a:r>
              <a:rPr lang="tr-TR" b="1" dirty="0">
                <a:solidFill>
                  <a:srgbClr val="FF0000"/>
                </a:solidFill>
              </a:rPr>
              <a:t>Şubat </a:t>
            </a:r>
            <a:r>
              <a:rPr lang="tr-TR" b="1" dirty="0" smtClean="0">
                <a:solidFill>
                  <a:srgbClr val="FF0000"/>
                </a:solidFill>
              </a:rPr>
              <a:t>2020 </a:t>
            </a:r>
            <a:r>
              <a:rPr lang="tr-TR" dirty="0"/>
              <a:t>- Gece yarısında başvuruların kapanması</a:t>
            </a:r>
          </a:p>
          <a:p>
            <a:pPr>
              <a:lnSpc>
                <a:spcPct val="150000"/>
              </a:lnSpc>
            </a:pPr>
            <a:r>
              <a:rPr lang="tr-TR" dirty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10 </a:t>
            </a:r>
            <a:r>
              <a:rPr lang="tr-TR" b="1" dirty="0">
                <a:solidFill>
                  <a:srgbClr val="FF0000"/>
                </a:solidFill>
              </a:rPr>
              <a:t>Şubat - </a:t>
            </a:r>
            <a:r>
              <a:rPr lang="tr-TR" b="1" dirty="0" smtClean="0">
                <a:solidFill>
                  <a:srgbClr val="FF0000"/>
                </a:solidFill>
              </a:rPr>
              <a:t>16 </a:t>
            </a:r>
            <a:r>
              <a:rPr lang="tr-TR" b="1" dirty="0">
                <a:solidFill>
                  <a:srgbClr val="FF0000"/>
                </a:solidFill>
              </a:rPr>
              <a:t>Mart </a:t>
            </a:r>
            <a:r>
              <a:rPr lang="tr-TR" b="1" dirty="0" smtClean="0">
                <a:solidFill>
                  <a:srgbClr val="FF0000"/>
                </a:solidFill>
              </a:rPr>
              <a:t>2020 </a:t>
            </a:r>
            <a:r>
              <a:rPr lang="tr-TR" dirty="0"/>
              <a:t>– Ulusal Destek Servisi kontrol ve doğrulama süresi</a:t>
            </a:r>
          </a:p>
          <a:p>
            <a:pPr>
              <a:lnSpc>
                <a:spcPct val="150000"/>
              </a:lnSpc>
            </a:pPr>
            <a:r>
              <a:rPr lang="tr-TR" dirty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Mart Sonu</a:t>
            </a:r>
            <a:r>
              <a:rPr lang="tr-TR" dirty="0" smtClean="0"/>
              <a:t>- </a:t>
            </a:r>
            <a:r>
              <a:rPr lang="tr-TR" dirty="0"/>
              <a:t>eTwinning Okulu </a:t>
            </a:r>
            <a:r>
              <a:rPr lang="tr-TR" dirty="0" err="1"/>
              <a:t>ünvanı</a:t>
            </a:r>
            <a:r>
              <a:rPr lang="tr-TR" dirty="0"/>
              <a:t> almaya hak kazanan okulların açıklanması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386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3DCA80B7-EBDA-4FE3-92CC-BC6FFA81499A}"/>
              </a:ext>
            </a:extLst>
          </p:cNvPr>
          <p:cNvSpPr txBox="1"/>
          <p:nvPr/>
        </p:nvSpPr>
        <p:spPr>
          <a:xfrm>
            <a:off x="-2424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http://etwinning.meb.gov.tr</a:t>
            </a:r>
          </a:p>
        </p:txBody>
      </p:sp>
      <p:sp>
        <p:nvSpPr>
          <p:cNvPr id="34" name="Rectangle 70"/>
          <p:cNvSpPr>
            <a:spLocks noChangeArrowheads="1"/>
          </p:cNvSpPr>
          <p:nvPr/>
        </p:nvSpPr>
        <p:spPr bwMode="auto">
          <a:xfrm>
            <a:off x="-2424" y="579316"/>
            <a:ext cx="12192000" cy="45719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6" y="102820"/>
            <a:ext cx="1643361" cy="422158"/>
          </a:xfrm>
          <a:prstGeom prst="rect">
            <a:avLst/>
          </a:prstGeom>
        </p:spPr>
      </p:pic>
      <p:sp>
        <p:nvSpPr>
          <p:cNvPr id="36" name="Rectangle 70"/>
          <p:cNvSpPr>
            <a:spLocks noChangeArrowheads="1"/>
          </p:cNvSpPr>
          <p:nvPr/>
        </p:nvSpPr>
        <p:spPr bwMode="auto">
          <a:xfrm>
            <a:off x="0" y="6447243"/>
            <a:ext cx="12192000" cy="45719"/>
          </a:xfrm>
          <a:prstGeom prst="rect">
            <a:avLst/>
          </a:prstGeom>
          <a:solidFill>
            <a:srgbClr val="FECD04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tr-TR">
              <a:solidFill>
                <a:srgbClr val="FFB80D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72" y="0"/>
            <a:ext cx="592555" cy="59255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043" y="175926"/>
            <a:ext cx="1181995" cy="26298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84265" y="1066430"/>
            <a:ext cx="6035408" cy="485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eTwinning Okul Etiketi başvuru kriterleri </a:t>
            </a:r>
            <a:r>
              <a:rPr lang="tr-TR" sz="2400" b="1" u="sng" dirty="0">
                <a:solidFill>
                  <a:srgbClr val="C00000"/>
                </a:solidFill>
              </a:rPr>
              <a:t>2 aşamadan </a:t>
            </a:r>
            <a:r>
              <a:rPr lang="tr-TR" sz="2400" dirty="0"/>
              <a:t>oluşmaktadır.</a:t>
            </a:r>
          </a:p>
          <a:p>
            <a:endParaRPr lang="tr-TR" dirty="0"/>
          </a:p>
          <a:p>
            <a:r>
              <a:rPr lang="tr-TR" b="1" dirty="0">
                <a:solidFill>
                  <a:srgbClr val="C00000"/>
                </a:solidFill>
              </a:rPr>
              <a:t>1. Aşama </a:t>
            </a:r>
          </a:p>
          <a:p>
            <a:endParaRPr lang="tr-TR" dirty="0"/>
          </a:p>
          <a:p>
            <a:r>
              <a:rPr lang="tr-TR" dirty="0"/>
              <a:t>Aşağıdaki üç kriter sistem tarafından otomatik olarak kontrol edilmektedir, bunlar:</a:t>
            </a:r>
          </a:p>
          <a:p>
            <a:endParaRPr lang="tr-TR" dirty="0"/>
          </a:p>
          <a:p>
            <a:r>
              <a:rPr lang="tr-TR" dirty="0"/>
              <a:t>1. Okulun en az iki yıldır eTwinning’e kayıtlı olması, (Okulun eTwinning sistemine kayıt tarihi kriter olarak alınır),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/>
              <a:t>2. Başvuru sırasında okul öğretmenlerinden en az iki tanesinin </a:t>
            </a:r>
            <a:r>
              <a:rPr lang="tr-TR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tr-T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ktif</a:t>
            </a:r>
            <a:r>
              <a:rPr lang="tr-TR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r-TR" dirty="0"/>
              <a:t> eTwinning öğretmeni olması,</a:t>
            </a:r>
          </a:p>
          <a:p>
            <a:r>
              <a:rPr lang="tr-TR" dirty="0"/>
              <a:t>3. Okulda Ulusal Kalite Etiketi bulunan bir Avrupa eTwinning projesi bulunması gerekmektedir. </a:t>
            </a:r>
          </a:p>
          <a:p>
            <a:r>
              <a:rPr lang="tr-TR" dirty="0"/>
              <a:t>(Başvuru tarihinden itibaren son iki yıl içinde)</a:t>
            </a:r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555075" y="5712873"/>
            <a:ext cx="1111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r-TR" dirty="0"/>
              <a:t> </a:t>
            </a:r>
            <a:r>
              <a:rPr lang="tr-TR" sz="1400" dirty="0"/>
              <a:t>“Aktif” kavramı oldukça kapsayıcıdır: o okula kayıtlı olup profili anonimleştirilmemiş öğretmen aktif olarak kabul edilir. 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7296912" y="2455166"/>
            <a:ext cx="3895344" cy="1563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1. </a:t>
            </a:r>
            <a:r>
              <a:rPr lang="tr-TR" sz="2800" b="1" dirty="0" smtClean="0">
                <a:solidFill>
                  <a:srgbClr val="FF0000"/>
                </a:solidFill>
              </a:rPr>
              <a:t>AŞAMA, </a:t>
            </a:r>
            <a:r>
              <a:rPr lang="tr-TR" sz="2800" b="1" dirty="0">
                <a:solidFill>
                  <a:srgbClr val="FF0000"/>
                </a:solidFill>
              </a:rPr>
              <a:t>ÖN GEREKLİLİKLER </a:t>
            </a:r>
            <a:r>
              <a:rPr lang="tr-TR" sz="2800" b="1" i="1" u="sng" dirty="0">
                <a:solidFill>
                  <a:srgbClr val="FF0000"/>
                </a:solidFill>
              </a:rPr>
              <a:t>AYNI,</a:t>
            </a:r>
            <a:r>
              <a:rPr lang="tr-TR" sz="2800" b="1" dirty="0">
                <a:solidFill>
                  <a:srgbClr val="FF0000"/>
                </a:solidFill>
              </a:rPr>
              <a:t> DEĞİŞİKLİK YOK</a:t>
            </a:r>
          </a:p>
        </p:txBody>
      </p:sp>
    </p:spTree>
    <p:extLst>
      <p:ext uri="{BB962C8B-B14F-4D97-AF65-F5344CB8AC3E}">
        <p14:creationId xmlns:p14="http://schemas.microsoft.com/office/powerpoint/2010/main" val="399925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0" y="0"/>
            <a:ext cx="6272973" cy="64786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</a:rPr>
              <a:t>2019</a:t>
            </a:r>
          </a:p>
          <a:p>
            <a:endParaRPr lang="tr-TR" sz="1400" b="1" dirty="0" smtClean="0">
              <a:solidFill>
                <a:srgbClr val="C00000"/>
              </a:solidFill>
            </a:endParaRPr>
          </a:p>
          <a:p>
            <a:endParaRPr lang="tr-TR" sz="1400" b="1" dirty="0">
              <a:solidFill>
                <a:srgbClr val="C00000"/>
              </a:solidFill>
            </a:endParaRPr>
          </a:p>
          <a:p>
            <a:r>
              <a:rPr lang="tr-TR" sz="1400" b="1" dirty="0" smtClean="0">
                <a:solidFill>
                  <a:srgbClr val="C00000"/>
                </a:solidFill>
              </a:rPr>
              <a:t>2</a:t>
            </a:r>
            <a:r>
              <a:rPr lang="tr-TR" sz="1400" b="1" dirty="0">
                <a:solidFill>
                  <a:srgbClr val="C00000"/>
                </a:solidFill>
              </a:rPr>
              <a:t>. Aşama : </a:t>
            </a:r>
          </a:p>
          <a:p>
            <a:r>
              <a:rPr lang="tr-TR" sz="1400" dirty="0"/>
              <a:t>6 (altı) kriteri kapsayan Öz Değerlendirme Başvuru </a:t>
            </a:r>
            <a:r>
              <a:rPr lang="tr-TR" sz="1400" dirty="0" err="1"/>
              <a:t>Formu’nun</a:t>
            </a:r>
            <a:r>
              <a:rPr lang="tr-TR" sz="1400" dirty="0"/>
              <a:t> okuldaki herhangi bir </a:t>
            </a:r>
            <a:r>
              <a:rPr lang="tr-TR" sz="1400" dirty="0" err="1"/>
              <a:t>eTwinner</a:t>
            </a:r>
            <a:r>
              <a:rPr lang="tr-TR" sz="1400" dirty="0"/>
              <a:t> tarafından, İngilizce olarak tamamlanması gerekmektedir. Bu kriterler: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400" dirty="0"/>
              <a:t>Okul, öğretmenlerin/öğrencilerin İnternet’i bilinçli kullanma konusundaki farkındalığını kanıtlayan etkinlikleri sergilemelidir.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400" dirty="0"/>
              <a:t>Okul, eTwinning etkinliklerinde öğretmen grubu (üç veya daha fazla) </a:t>
            </a:r>
            <a:r>
              <a:rPr lang="tr-TR" sz="1400" dirty="0" smtClean="0"/>
              <a:t>arasında </a:t>
            </a:r>
            <a:r>
              <a:rPr lang="tr-TR" sz="1400" dirty="0"/>
              <a:t>aktif işbirliğinin olduğunu göstermelidir.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400" dirty="0"/>
              <a:t>Okul, okuldaki en az iki öğrenci grubunun (farklı sınıflardan) eTwinning projelerinde yer aldığını göstermelidir.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400" dirty="0"/>
              <a:t>Okul, okuldan iki aktif eTwinning öğretmeninin bir veya daha fazla eTwinning eğitim etkinliğine katıldığını göstermelidir.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400" dirty="0"/>
              <a:t>Okul, eTwinning’e katılımını açıkça göstermelidir. Örneğin, okul web sitesinde eTwinning logosunu, eTwinning etkinliklerinin bir tanıtımını veya bir okul tanıtım/politika belgesini veya broşürünü elde edilen sonuçlarla görünür kılmalıdır.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400" dirty="0"/>
              <a:t>Okul, bir eTwinning tanıtım etkinliğinin, ödülün verildiği yıl içinde okulda veya yerel toplumda gerçekleştiğini göstermelidir.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096000" y="1824"/>
            <a:ext cx="6272973" cy="64786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</a:rPr>
              <a:t>2020</a:t>
            </a:r>
          </a:p>
          <a:p>
            <a:endParaRPr lang="tr-TR" sz="1400" b="1" dirty="0" smtClean="0">
              <a:solidFill>
                <a:srgbClr val="C00000"/>
              </a:solidFill>
            </a:endParaRPr>
          </a:p>
          <a:p>
            <a:endParaRPr lang="tr-TR" sz="1400" b="1" dirty="0">
              <a:solidFill>
                <a:srgbClr val="C00000"/>
              </a:solidFill>
            </a:endParaRPr>
          </a:p>
          <a:p>
            <a:r>
              <a:rPr lang="tr-TR" sz="1400" b="1" dirty="0" smtClean="0">
                <a:solidFill>
                  <a:srgbClr val="C00000"/>
                </a:solidFill>
              </a:rPr>
              <a:t>2</a:t>
            </a:r>
            <a:r>
              <a:rPr lang="tr-TR" sz="1400" b="1" dirty="0">
                <a:solidFill>
                  <a:srgbClr val="C00000"/>
                </a:solidFill>
              </a:rPr>
              <a:t>. Aşama : </a:t>
            </a:r>
          </a:p>
          <a:p>
            <a:r>
              <a:rPr lang="tr-TR" sz="1400" dirty="0" smtClean="0"/>
              <a:t>6(altı) </a:t>
            </a:r>
            <a:r>
              <a:rPr lang="tr-TR" sz="1400" dirty="0"/>
              <a:t>kriteri kapsayan Öz Değerlendirme Başvuru </a:t>
            </a:r>
            <a:r>
              <a:rPr lang="tr-TR" sz="1400" dirty="0" err="1"/>
              <a:t>Formu’nun</a:t>
            </a:r>
            <a:r>
              <a:rPr lang="tr-TR" sz="1400" dirty="0"/>
              <a:t> okuldaki herhangi bir </a:t>
            </a:r>
            <a:r>
              <a:rPr lang="tr-TR" sz="1400" dirty="0" err="1"/>
              <a:t>eTwinner</a:t>
            </a:r>
            <a:r>
              <a:rPr lang="tr-TR" sz="1400" dirty="0"/>
              <a:t> tarafından, İngilizce olarak tamamlanması gerekmektedir. Bu kriterler: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400" dirty="0"/>
              <a:t>Okul, öğretmenlerin/öğrencilerin İnternet’i bilinçli kullanma konusundaki farkındalığını kanıtlayan etkinlikleri sergilemelidir.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400" dirty="0"/>
              <a:t>Okul, eTwinning etkinliklerinde öğretmen grubu (üç veya daha fazla) </a:t>
            </a:r>
            <a:r>
              <a:rPr lang="tr-TR" sz="1400" dirty="0" smtClean="0"/>
              <a:t>arasında </a:t>
            </a:r>
            <a:r>
              <a:rPr lang="tr-TR" sz="1400" dirty="0"/>
              <a:t>aktif işbirliğinin olduğunu göstermelidir.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400" dirty="0"/>
              <a:t>Okul, okuldaki en az iki öğrenci grubunun (farklı sınıflardan) eTwinning projelerinde yer aldığını göstermelidir.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400" dirty="0"/>
              <a:t>Okul, okuldan iki aktif eTwinning öğretmeninin bir veya daha fazla eTwinning eğitim etkinliğine katıldığını göstermelidir.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400" dirty="0"/>
              <a:t>Okul, eTwinning’e katılımını açıkça göstermelidir. Örneğin, okul web sitesinde eTwinning logosunu, eTwinning etkinliklerinin bir tanıtımını veya bir okul tanıtım/politika belgesini veya broşürünü elde edilen sonuçlarla görünür kılmalıdır.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400" dirty="0"/>
              <a:t>Okul, bir eTwinning tanıtım etkinliğinin, ödülün verildiği yıl içinde okulda veya yerel toplumda gerçekleştiğini göstermelidir.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endParaRPr lang="tr-TR" dirty="0"/>
          </a:p>
        </p:txBody>
      </p:sp>
      <p:sp>
        <p:nvSpPr>
          <p:cNvPr id="2" name="Aşağı Ok 1"/>
          <p:cNvSpPr/>
          <p:nvPr/>
        </p:nvSpPr>
        <p:spPr>
          <a:xfrm>
            <a:off x="2871216" y="365760"/>
            <a:ext cx="621792" cy="530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8875965" y="365760"/>
            <a:ext cx="621792" cy="530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Bağlayıcı 6"/>
          <p:cNvCxnSpPr/>
          <p:nvPr/>
        </p:nvCxnSpPr>
        <p:spPr>
          <a:xfrm flipH="1">
            <a:off x="6096000" y="1824"/>
            <a:ext cx="15240" cy="58411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804672" y="6206952"/>
            <a:ext cx="11082528" cy="462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Başvuru formunda yine 4 bölüm 6 kriter vardır.</a:t>
            </a:r>
            <a:endParaRPr lang="tr-T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67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/>
          <p:cNvPicPr/>
          <p:nvPr/>
        </p:nvPicPr>
        <p:blipFill rotWithShape="1">
          <a:blip r:embed="rId2"/>
          <a:srcRect l="13759" t="5644" r="63617" b="6397"/>
          <a:stretch/>
        </p:blipFill>
        <p:spPr bwMode="auto">
          <a:xfrm>
            <a:off x="206484" y="222101"/>
            <a:ext cx="5494350" cy="5903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773" y="192350"/>
            <a:ext cx="5816432" cy="5933450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874493" y="6125800"/>
            <a:ext cx="11317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Başlıklar ve kriterler aynı, sadece cevaplanması gereken soru sayısı 17’den 8’ düşmüştür.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025250" y="-30779"/>
            <a:ext cx="165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2019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9288497" y="-49067"/>
            <a:ext cx="128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2020</a:t>
            </a:r>
            <a:endParaRPr lang="tr-TR" sz="3600" b="1" dirty="0">
              <a:solidFill>
                <a:srgbClr val="FF0000"/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5700834" y="-30779"/>
            <a:ext cx="0" cy="63038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kdörtgen 17"/>
          <p:cNvSpPr/>
          <p:nvPr/>
        </p:nvSpPr>
        <p:spPr>
          <a:xfrm>
            <a:off x="804672" y="6206952"/>
            <a:ext cx="11082528" cy="462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b="1" dirty="0">
                <a:solidFill>
                  <a:srgbClr val="FF0000"/>
                </a:solidFill>
              </a:rPr>
              <a:t>Başlıklar ve kriterler aynı, sadece cevaplanması gereken soru sayısı 17’den 8’ düşmüştür.</a:t>
            </a:r>
          </a:p>
        </p:txBody>
      </p:sp>
    </p:spTree>
    <p:extLst>
      <p:ext uri="{BB962C8B-B14F-4D97-AF65-F5344CB8AC3E}">
        <p14:creationId xmlns:p14="http://schemas.microsoft.com/office/powerpoint/2010/main" val="206136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/>
          <p:nvPr/>
        </p:nvPicPr>
        <p:blipFill rotWithShape="1">
          <a:blip r:embed="rId2"/>
          <a:srcRect l="13628" t="14870" r="64381" b="16209"/>
          <a:stretch/>
        </p:blipFill>
        <p:spPr bwMode="auto">
          <a:xfrm>
            <a:off x="0" y="185925"/>
            <a:ext cx="5822294" cy="5730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22" y="134110"/>
            <a:ext cx="6064101" cy="5833874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2741786" y="-106463"/>
            <a:ext cx="165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2019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9166970" y="-137241"/>
            <a:ext cx="165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2020</a:t>
            </a:r>
            <a:endParaRPr lang="tr-TR" sz="3600" b="1" dirty="0">
              <a:solidFill>
                <a:srgbClr val="FF0000"/>
              </a:solidFill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6015122" y="26206"/>
            <a:ext cx="0" cy="601797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231930" y="5934170"/>
            <a:ext cx="11847293" cy="783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rgbClr val="FF0000"/>
                </a:solidFill>
              </a:rPr>
              <a:t>2020 yılı başvurusunda 1.1 Bölümde 2.ve 3. sorular kaldırılmıştır. Sadece tek soru ve açıklama/dosya yükleme getirilmiştir.</a:t>
            </a:r>
          </a:p>
        </p:txBody>
      </p:sp>
    </p:spTree>
    <p:extLst>
      <p:ext uri="{BB962C8B-B14F-4D97-AF65-F5344CB8AC3E}">
        <p14:creationId xmlns:p14="http://schemas.microsoft.com/office/powerpoint/2010/main" val="1993477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/>
          <p:nvPr/>
        </p:nvPicPr>
        <p:blipFill rotWithShape="1">
          <a:blip r:embed="rId2"/>
          <a:srcRect l="13362" t="9784" r="64247" b="16581"/>
          <a:stretch/>
        </p:blipFill>
        <p:spPr bwMode="auto">
          <a:xfrm>
            <a:off x="0" y="126687"/>
            <a:ext cx="6053328" cy="5707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28" y="126686"/>
            <a:ext cx="6217506" cy="5707185"/>
          </a:xfrm>
          <a:prstGeom prst="rect">
            <a:avLst/>
          </a:prstGeom>
        </p:spPr>
      </p:pic>
      <p:cxnSp>
        <p:nvCxnSpPr>
          <p:cNvPr id="10" name="Düz Bağlayıcı 9"/>
          <p:cNvCxnSpPr/>
          <p:nvPr/>
        </p:nvCxnSpPr>
        <p:spPr>
          <a:xfrm flipH="1">
            <a:off x="5995416" y="1824"/>
            <a:ext cx="57912" cy="58320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2741786" y="-106463"/>
            <a:ext cx="165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2019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9166970" y="-137241"/>
            <a:ext cx="165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2020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1490472" y="6097798"/>
            <a:ext cx="9125712" cy="462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rgbClr val="FF0000"/>
                </a:solidFill>
              </a:rPr>
              <a:t>2020 yılı başvurusunda 1.2. Bölümde 5.ve 7. sorular kaldırılmıştır. </a:t>
            </a:r>
          </a:p>
        </p:txBody>
      </p:sp>
    </p:spTree>
    <p:extLst>
      <p:ext uri="{BB962C8B-B14F-4D97-AF65-F5344CB8AC3E}">
        <p14:creationId xmlns:p14="http://schemas.microsoft.com/office/powerpoint/2010/main" val="172423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/>
          <p:nvPr/>
        </p:nvPicPr>
        <p:blipFill rotWithShape="1">
          <a:blip r:embed="rId2"/>
          <a:srcRect l="13627" t="10472" r="64111" b="9481"/>
          <a:stretch/>
        </p:blipFill>
        <p:spPr bwMode="auto">
          <a:xfrm>
            <a:off x="0" y="80967"/>
            <a:ext cx="5340096" cy="35949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70" y="80967"/>
            <a:ext cx="6113350" cy="5504688"/>
          </a:xfrm>
          <a:prstGeom prst="rect">
            <a:avLst/>
          </a:prstGeom>
        </p:spPr>
      </p:pic>
      <p:pic>
        <p:nvPicPr>
          <p:cNvPr id="13" name="Resim 12"/>
          <p:cNvPicPr/>
          <p:nvPr/>
        </p:nvPicPr>
        <p:blipFill rotWithShape="1">
          <a:blip r:embed="rId4"/>
          <a:srcRect l="19910" t="26955" r="64820" b="24957"/>
          <a:stretch/>
        </p:blipFill>
        <p:spPr bwMode="auto">
          <a:xfrm>
            <a:off x="1378937" y="3794760"/>
            <a:ext cx="3878863" cy="3063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Metin kutusu 13"/>
          <p:cNvSpPr txBox="1"/>
          <p:nvPr/>
        </p:nvSpPr>
        <p:spPr>
          <a:xfrm>
            <a:off x="3969771" y="971609"/>
            <a:ext cx="165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2019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538177" y="1232096"/>
            <a:ext cx="165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2020</a:t>
            </a:r>
            <a:endParaRPr lang="tr-TR" sz="3600" b="1" dirty="0">
              <a:solidFill>
                <a:srgbClr val="FF0000"/>
              </a:solidFill>
            </a:endParaRPr>
          </a:p>
        </p:txBody>
      </p:sp>
      <p:cxnSp>
        <p:nvCxnSpPr>
          <p:cNvPr id="17" name="Düz Bağlayıcı 16"/>
          <p:cNvCxnSpPr/>
          <p:nvPr/>
        </p:nvCxnSpPr>
        <p:spPr>
          <a:xfrm flipH="1">
            <a:off x="5502578" y="0"/>
            <a:ext cx="57912" cy="58320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5722972" y="5808446"/>
            <a:ext cx="6053328" cy="970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rgbClr val="FF0000"/>
                </a:solidFill>
              </a:rPr>
              <a:t>2020 yılı başvurusunda 2. Bölümde yer alan 9, 10, 11. sorular kaldırılmıştır. Yerine aktif olarak yürütülen projelerin listelendiği </a:t>
            </a:r>
            <a:r>
              <a:rPr lang="tr-TR" sz="2000" b="1" dirty="0" smtClean="0">
                <a:solidFill>
                  <a:srgbClr val="FF0000"/>
                </a:solidFill>
              </a:rPr>
              <a:t>5.soru </a:t>
            </a:r>
            <a:r>
              <a:rPr lang="tr-TR" sz="2000" b="1" dirty="0">
                <a:solidFill>
                  <a:srgbClr val="FF0000"/>
                </a:solidFill>
              </a:rPr>
              <a:t>eklenmiştir.</a:t>
            </a:r>
          </a:p>
        </p:txBody>
      </p:sp>
    </p:spTree>
    <p:extLst>
      <p:ext uri="{BB962C8B-B14F-4D97-AF65-F5344CB8AC3E}">
        <p14:creationId xmlns:p14="http://schemas.microsoft.com/office/powerpoint/2010/main" val="2509361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15074</TotalTime>
  <Words>804</Words>
  <Application>Microsoft Office PowerPoint</Application>
  <PresentationFormat>Geniş ekran</PresentationFormat>
  <Paragraphs>90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4" baseType="lpstr">
      <vt:lpstr>MS PGothic</vt:lpstr>
      <vt:lpstr>Adobe Caslon Pro</vt:lpstr>
      <vt:lpstr>Adobe Devanagari</vt:lpstr>
      <vt:lpstr>Adobe Garamond Pro Bold</vt:lpstr>
      <vt:lpstr>Arial</vt:lpstr>
      <vt:lpstr>Calibri</vt:lpstr>
      <vt:lpstr>Calibri Light</vt:lpstr>
      <vt:lpstr>Libre Baskerville</vt:lpstr>
      <vt:lpstr>Noto Sans</vt:lpstr>
      <vt:lpstr>Times New Roman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HP</cp:lastModifiedBy>
  <cp:revision>1071</cp:revision>
  <dcterms:created xsi:type="dcterms:W3CDTF">2017-12-05T16:25:52Z</dcterms:created>
  <dcterms:modified xsi:type="dcterms:W3CDTF">2019-12-20T05:54:17Z</dcterms:modified>
</cp:coreProperties>
</file>